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comments+xml" PartName="/ppt/comments/comment2.xml"/>
  <Override ContentType="application/vnd.openxmlformats-officedocument.presentationml.comments+xml" PartName="/ppt/comments/comment10.xml"/>
  <Override ContentType="application/vnd.openxmlformats-officedocument.presentationml.comments+xml" PartName="/ppt/comments/comment8.xml"/>
  <Override ContentType="application/vnd.openxmlformats-officedocument.presentationml.comments+xml" PartName="/ppt/comments/comment5.xml"/>
  <Override ContentType="application/vnd.openxmlformats-officedocument.presentationml.comments+xml" PartName="/ppt/comments/comment6.xml"/>
  <Override ContentType="application/vnd.openxmlformats-officedocument.presentationml.comments+xml" PartName="/ppt/comments/comment7.xml"/>
  <Override ContentType="application/vnd.openxmlformats-officedocument.presentationml.comments+xml" PartName="/ppt/comments/comment4.xml"/>
  <Override ContentType="application/vnd.openxmlformats-officedocument.presentationml.comments+xml" PartName="/ppt/comments/comment9.xml"/>
  <Override ContentType="application/vnd.openxmlformats-officedocument.presentationml.comments+xml" PartName="/ppt/comments/comment3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</p:sldIdLst>
  <p:sldSz cy="5143500" cx="9144000"/>
  <p:notesSz cx="6858000" cy="9144000"/>
  <p:embeddedFontLst>
    <p:embeddedFont>
      <p:font typeface="Raleway"/>
      <p:regular r:id="rId37"/>
      <p:bold r:id="rId38"/>
      <p:italic r:id="rId39"/>
      <p:boldItalic r:id="rId40"/>
    </p:embeddedFont>
    <p:embeddedFont>
      <p:font typeface="Lato"/>
      <p:regular r:id="rId41"/>
      <p:bold r:id="rId42"/>
      <p:italic r:id="rId43"/>
      <p:boldItalic r:id="rId4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10" name="Alan Silva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aleway-boldItalic.fntdata"/><Relationship Id="rId20" Type="http://schemas.openxmlformats.org/officeDocument/2006/relationships/slide" Target="slides/slide14.xml"/><Relationship Id="rId42" Type="http://schemas.openxmlformats.org/officeDocument/2006/relationships/font" Target="fonts/Lato-bold.fntdata"/><Relationship Id="rId41" Type="http://schemas.openxmlformats.org/officeDocument/2006/relationships/font" Target="fonts/Lato-regular.fntdata"/><Relationship Id="rId22" Type="http://schemas.openxmlformats.org/officeDocument/2006/relationships/slide" Target="slides/slide16.xml"/><Relationship Id="rId44" Type="http://schemas.openxmlformats.org/officeDocument/2006/relationships/font" Target="fonts/Lato-boldItalic.fntdata"/><Relationship Id="rId21" Type="http://schemas.openxmlformats.org/officeDocument/2006/relationships/slide" Target="slides/slide15.xml"/><Relationship Id="rId43" Type="http://schemas.openxmlformats.org/officeDocument/2006/relationships/font" Target="fonts/Lato-italic.fntdata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commentAuthors" Target="commentAuthor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font" Target="fonts/Raleway-regular.fntdata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39" Type="http://schemas.openxmlformats.org/officeDocument/2006/relationships/font" Target="fonts/Raleway-italic.fntdata"/><Relationship Id="rId16" Type="http://schemas.openxmlformats.org/officeDocument/2006/relationships/slide" Target="slides/slide10.xml"/><Relationship Id="rId38" Type="http://schemas.openxmlformats.org/officeDocument/2006/relationships/font" Target="fonts/Raleway-bold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3-05-03T00:05:07.828">
    <p:pos x="6000" y="0"/>
    <p:text>Associação de diretrizes</p:text>
  </p:cm>
</p:cmLst>
</file>

<file path=ppt/comments/comment10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0" dt="2023-05-02T02:33:13.985">
    <p:pos x="6000" y="0"/>
    <p:text>Aprendizado - Longa</p:text>
  </p:cm>
</p:cmLst>
</file>

<file path=ppt/comments/comment2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2" dt="2023-05-03T00:05:02.500">
    <p:pos x="6000" y="0"/>
    <p:text>Associação de diretrizes</p:text>
  </p:cm>
</p:cmLst>
</file>

<file path=ppt/comments/comment3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3" dt="2023-05-03T00:04:57.664">
    <p:pos x="6000" y="0"/>
    <p:text>Associação de diretrizes</p:text>
  </p:cm>
</p:cmLst>
</file>

<file path=ppt/comments/comment4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4" dt="2023-05-03T00:04:53.618">
    <p:pos x="6000" y="0"/>
    <p:text>Associação de diretrizes</p:text>
  </p:cm>
</p:cmLst>
</file>

<file path=ppt/comments/comment5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5" dt="2023-05-03T00:04:49.795">
    <p:pos x="6000" y="0"/>
    <p:text>Associação de diretrizes</p:text>
  </p:cm>
</p:cmLst>
</file>

<file path=ppt/comments/comment6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6" dt="2023-05-03T00:04:45.703">
    <p:pos x="6000" y="0"/>
    <p:text>Associação de diretrizes</p:text>
  </p:cm>
</p:cmLst>
</file>

<file path=ppt/comments/comment7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7" dt="2023-05-03T00:04:40.570">
    <p:pos x="6000" y="0"/>
    <p:text>Associação de diretrizes</p:text>
  </p:cm>
</p:cmLst>
</file>

<file path=ppt/comments/comment8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8" dt="2023-05-03T00:04:37.391">
    <p:pos x="6000" y="0"/>
    <p:text>Associação de diretrizes</p:text>
  </p:cm>
</p:cmLst>
</file>

<file path=ppt/comments/comment9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9" dt="2023-05-03T00:04:32.692">
    <p:pos x="6000" y="0"/>
    <p:text>Associação de diretrizes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c6f73a04f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c6f73a04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e2187463c9_0_28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e2187463c9_0_2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e2187463c9_0_28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1e2187463c9_0_2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e2187463c9_0_29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1e2187463c9_0_2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4b86c35e71_0_2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24b86c35e71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4b86c35e71_0_3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24b86c35e71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e2187463c9_0_30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1e2187463c9_0_3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4b86c35e71_0_4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24b86c35e71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4b86c35e71_0_3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24b86c35e71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e2187463c9_0_49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1e2187463c9_0_4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e2187463c9_0_50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1e2187463c9_0_5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e2187463c9_0_31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e2187463c9_0_3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e2187463c9_0_50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1e2187463c9_0_5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e2187463c9_0_52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1e2187463c9_0_5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1e2187463c9_0_53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1e2187463c9_0_5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e2187463c9_0_54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1e2187463c9_0_5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e2187463c9_0_55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1e2187463c9_0_5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e2187463c9_0_56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1e2187463c9_0_5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e2187463c9_0_57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1e2187463c9_0_5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e2187463c9_0_58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1e2187463c9_0_5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1e2187463c9_0_40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1e2187463c9_0_4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1e2187463c9_0_41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1e2187463c9_0_4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e2187463c9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1e2187463c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2483bb3ced9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2483bb3ced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e2187463c9_0_16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1e2187463c9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e2187463c9_0_25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1e2187463c9_0_2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e2187463c9_0_25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1e2187463c9_0_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1e2187463c9_0_26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1e2187463c9_0_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e2187463c9_0_27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1e2187463c9_0_2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e2187463c9_0_27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1e2187463c9_0_2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comments" Target="../comments/comment1.xml"/><Relationship Id="rId4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comments" Target="../comments/comment2.xml"/><Relationship Id="rId4" Type="http://schemas.openxmlformats.org/officeDocument/2006/relationships/image" Target="../media/image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comments" Target="../comments/comment3.xml"/><Relationship Id="rId4" Type="http://schemas.openxmlformats.org/officeDocument/2006/relationships/image" Target="../media/image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comments" Target="../comments/comment4.xml"/><Relationship Id="rId4" Type="http://schemas.openxmlformats.org/officeDocument/2006/relationships/image" Target="../media/image9.gif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comments" Target="../comments/comment5.xml"/><Relationship Id="rId4" Type="http://schemas.openxmlformats.org/officeDocument/2006/relationships/image" Target="../media/image9.gif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comments" Target="../comments/comment6.xml"/><Relationship Id="rId4" Type="http://schemas.openxmlformats.org/officeDocument/2006/relationships/image" Target="../media/image3.gif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comments" Target="../comments/comment7.xml"/><Relationship Id="rId4" Type="http://schemas.openxmlformats.org/officeDocument/2006/relationships/image" Target="../media/image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Relationship Id="rId3" Type="http://schemas.openxmlformats.org/officeDocument/2006/relationships/comments" Target="../comments/comment8.xml"/><Relationship Id="rId4" Type="http://schemas.openxmlformats.org/officeDocument/2006/relationships/image" Target="../media/image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Relationship Id="rId3" Type="http://schemas.openxmlformats.org/officeDocument/2006/relationships/comments" Target="../comments/comment9.xml"/><Relationship Id="rId4" Type="http://schemas.openxmlformats.org/officeDocument/2006/relationships/image" Target="../media/image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comments" Target="../comments/comment10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0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Acessibilidade em Software</a:t>
            </a:r>
            <a:endParaRPr/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Com o uso do Design Thinking</a:t>
            </a:r>
            <a:endParaRPr sz="2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2"/>
          <p:cNvSpPr txBox="1"/>
          <p:nvPr>
            <p:ph type="title"/>
          </p:nvPr>
        </p:nvSpPr>
        <p:spPr>
          <a:xfrm>
            <a:off x="727800" y="62137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2440"/>
              <a:t>WCAG</a:t>
            </a:r>
            <a:endParaRPr sz="2440"/>
          </a:p>
        </p:txBody>
      </p:sp>
      <p:sp>
        <p:nvSpPr>
          <p:cNvPr id="141" name="Google Shape;141;p22"/>
          <p:cNvSpPr txBox="1"/>
          <p:nvPr>
            <p:ph idx="1" type="body"/>
          </p:nvPr>
        </p:nvSpPr>
        <p:spPr>
          <a:xfrm>
            <a:off x="727800" y="1348775"/>
            <a:ext cx="7586100" cy="265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2B2B2B"/>
                </a:solidFill>
                <a:highlight>
                  <a:srgbClr val="FFFFFF"/>
                </a:highlight>
              </a:rPr>
              <a:t>É um conjunto de diretrizes para acessibilidade na web desenvolvido pelo W3C (World Wide Web Consortium). </a:t>
            </a:r>
            <a:endParaRPr sz="2000">
              <a:solidFill>
                <a:srgbClr val="2B2B2B"/>
              </a:solidFill>
              <a:highlight>
                <a:srgbClr val="FFFFFF"/>
              </a:highlight>
            </a:endParaRPr>
          </a:p>
          <a:p>
            <a:pPr indent="0" lvl="0" marL="0" rtl="0" algn="just"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2000">
                <a:solidFill>
                  <a:srgbClr val="2B2B2B"/>
                </a:solidFill>
                <a:highlight>
                  <a:srgbClr val="FFFFFF"/>
                </a:highlight>
              </a:rPr>
              <a:t>O WCAG foi pensado, inicialmente, para o uso com o desenvolvimento de websites, mas hoje é usado também como guia para desenvolvimento de outros tipos de software, como aplicativos móveis, desktop, etc.</a:t>
            </a:r>
            <a:endParaRPr sz="2000">
              <a:solidFill>
                <a:srgbClr val="2B2B2B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3"/>
          <p:cNvSpPr txBox="1"/>
          <p:nvPr>
            <p:ph type="title"/>
          </p:nvPr>
        </p:nvSpPr>
        <p:spPr>
          <a:xfrm>
            <a:off x="727800" y="5885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WCAG</a:t>
            </a:r>
            <a:endParaRPr/>
          </a:p>
        </p:txBody>
      </p:sp>
      <p:sp>
        <p:nvSpPr>
          <p:cNvPr id="147" name="Google Shape;147;p23"/>
          <p:cNvSpPr txBox="1"/>
          <p:nvPr>
            <p:ph idx="1" type="body"/>
          </p:nvPr>
        </p:nvSpPr>
        <p:spPr>
          <a:xfrm>
            <a:off x="727800" y="1441200"/>
            <a:ext cx="75861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2000">
                <a:solidFill>
                  <a:srgbClr val="2B2B2B"/>
                </a:solidFill>
                <a:highlight>
                  <a:srgbClr val="FFFFFF"/>
                </a:highlight>
              </a:rPr>
              <a:t>A versão mais recente do WCAG, o WCAG 2.1 possui 78 diretrizes, chamadas de critérios de sucesso. Estes critérios são divididos em 3 níveis: A (nível mais baixo), AA e AAA (nível mais alto).</a:t>
            </a:r>
            <a:br>
              <a:rPr lang="pt-BR" sz="1600">
                <a:solidFill>
                  <a:srgbClr val="2B2B2B"/>
                </a:solidFill>
                <a:highlight>
                  <a:srgbClr val="FFFFFF"/>
                </a:highlight>
              </a:rPr>
            </a:br>
            <a:br>
              <a:rPr lang="pt-BR" sz="1600">
                <a:solidFill>
                  <a:srgbClr val="2B2B2B"/>
                </a:solidFill>
                <a:highlight>
                  <a:srgbClr val="FFFFFF"/>
                </a:highlight>
              </a:rPr>
            </a:br>
            <a:endParaRPr sz="1600">
              <a:solidFill>
                <a:srgbClr val="2B2B2B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 txBox="1"/>
          <p:nvPr>
            <p:ph type="title"/>
          </p:nvPr>
        </p:nvSpPr>
        <p:spPr>
          <a:xfrm>
            <a:off x="689900" y="5967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2440"/>
              <a:t>WCAG</a:t>
            </a:r>
            <a:endParaRPr sz="2440"/>
          </a:p>
        </p:txBody>
      </p:sp>
      <p:sp>
        <p:nvSpPr>
          <p:cNvPr id="153" name="Google Shape;153;p24"/>
          <p:cNvSpPr txBox="1"/>
          <p:nvPr>
            <p:ph idx="1" type="body"/>
          </p:nvPr>
        </p:nvSpPr>
        <p:spPr>
          <a:xfrm>
            <a:off x="689900" y="1441200"/>
            <a:ext cx="57012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1200"/>
              </a:spcAft>
              <a:buSzPts val="935"/>
              <a:buNone/>
            </a:pPr>
            <a:r>
              <a:rPr b="1" lang="pt-BR" sz="1960">
                <a:solidFill>
                  <a:srgbClr val="2B2B2B"/>
                </a:solidFill>
                <a:highlight>
                  <a:srgbClr val="FFFFFF"/>
                </a:highlight>
              </a:rPr>
              <a:t>Nível A: Acessibilidade Básica</a:t>
            </a:r>
            <a:br>
              <a:rPr b="1" lang="pt-BR" sz="1960">
                <a:solidFill>
                  <a:srgbClr val="2B2B2B"/>
                </a:solidFill>
                <a:highlight>
                  <a:srgbClr val="FFFFFF"/>
                </a:highlight>
              </a:rPr>
            </a:br>
            <a:br>
              <a:rPr lang="pt-BR" sz="1960">
                <a:solidFill>
                  <a:srgbClr val="2B2B2B"/>
                </a:solidFill>
                <a:highlight>
                  <a:srgbClr val="FFFFFF"/>
                </a:highlight>
              </a:rPr>
            </a:br>
            <a:r>
              <a:rPr lang="pt-BR" sz="1790">
                <a:solidFill>
                  <a:srgbClr val="2B2B2B"/>
                </a:solidFill>
                <a:highlight>
                  <a:srgbClr val="FFFFFF"/>
                </a:highlight>
              </a:rPr>
              <a:t>Nível menos exigente, softwares que não atendem a este nível possuem sérios problemas de acessibilidade.</a:t>
            </a:r>
            <a:br>
              <a:rPr lang="pt-BR" sz="1790">
                <a:solidFill>
                  <a:srgbClr val="2B2B2B"/>
                </a:solidFill>
                <a:highlight>
                  <a:srgbClr val="FFFFFF"/>
                </a:highlight>
              </a:rPr>
            </a:br>
            <a:br>
              <a:rPr lang="pt-BR" sz="1790">
                <a:solidFill>
                  <a:srgbClr val="2B2B2B"/>
                </a:solidFill>
                <a:highlight>
                  <a:srgbClr val="FFFFFF"/>
                </a:highlight>
              </a:rPr>
            </a:br>
            <a:r>
              <a:rPr lang="pt-BR" sz="1790">
                <a:solidFill>
                  <a:srgbClr val="2B2B2B"/>
                </a:solidFill>
                <a:highlight>
                  <a:srgbClr val="FFFFFF"/>
                </a:highlight>
              </a:rPr>
              <a:t>Para atender ao nível A, existem 30 </a:t>
            </a:r>
            <a:r>
              <a:rPr lang="pt-BR" sz="1790">
                <a:solidFill>
                  <a:srgbClr val="2B2B2B"/>
                </a:solidFill>
                <a:highlight>
                  <a:srgbClr val="FFFFFF"/>
                </a:highlight>
              </a:rPr>
              <a:t>critérios que devem</a:t>
            </a:r>
            <a:r>
              <a:rPr lang="pt-BR" sz="1790">
                <a:solidFill>
                  <a:srgbClr val="2B2B2B"/>
                </a:solidFill>
                <a:highlight>
                  <a:srgbClr val="FFFFFF"/>
                </a:highlight>
              </a:rPr>
              <a:t> ser atendidos.</a:t>
            </a:r>
            <a:br>
              <a:rPr lang="pt-BR" sz="1560">
                <a:solidFill>
                  <a:srgbClr val="2B2B2B"/>
                </a:solidFill>
                <a:highlight>
                  <a:srgbClr val="FFFFFF"/>
                </a:highlight>
              </a:rPr>
            </a:br>
            <a:endParaRPr sz="1560">
              <a:solidFill>
                <a:srgbClr val="2B2B2B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5"/>
          <p:cNvSpPr txBox="1"/>
          <p:nvPr>
            <p:ph type="title"/>
          </p:nvPr>
        </p:nvSpPr>
        <p:spPr>
          <a:xfrm>
            <a:off x="689900" y="5967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2440"/>
              <a:t>WCAG</a:t>
            </a:r>
            <a:endParaRPr sz="2440"/>
          </a:p>
        </p:txBody>
      </p:sp>
      <p:sp>
        <p:nvSpPr>
          <p:cNvPr id="159" name="Google Shape;159;p25"/>
          <p:cNvSpPr txBox="1"/>
          <p:nvPr>
            <p:ph idx="1" type="body"/>
          </p:nvPr>
        </p:nvSpPr>
        <p:spPr>
          <a:xfrm>
            <a:off x="689900" y="1441200"/>
            <a:ext cx="58818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950">
                <a:solidFill>
                  <a:srgbClr val="2B2B2B"/>
                </a:solidFill>
                <a:highlight>
                  <a:schemeClr val="lt1"/>
                </a:highlight>
              </a:rPr>
              <a:t>Nível AA: Acessibilidade Forte</a:t>
            </a:r>
            <a:br>
              <a:rPr b="1" lang="pt-BR" sz="1900">
                <a:solidFill>
                  <a:srgbClr val="2B2B2B"/>
                </a:solidFill>
                <a:highlight>
                  <a:schemeClr val="lt1"/>
                </a:highlight>
              </a:rPr>
            </a:br>
            <a:br>
              <a:rPr lang="pt-BR" sz="1750">
                <a:solidFill>
                  <a:srgbClr val="2B2B2B"/>
                </a:solidFill>
                <a:highlight>
                  <a:schemeClr val="lt1"/>
                </a:highlight>
              </a:rPr>
            </a:br>
            <a:r>
              <a:rPr lang="pt-BR" sz="1750">
                <a:solidFill>
                  <a:srgbClr val="2B2B2B"/>
                </a:solidFill>
                <a:highlight>
                  <a:schemeClr val="lt1"/>
                </a:highlight>
              </a:rPr>
              <a:t>Nível mais recomendado, fazendo os sites acessíveis a usuários em uma ampla variedade de contextos.</a:t>
            </a:r>
            <a:br>
              <a:rPr lang="pt-BR" sz="1750">
                <a:solidFill>
                  <a:srgbClr val="2B2B2B"/>
                </a:solidFill>
                <a:highlight>
                  <a:schemeClr val="lt1"/>
                </a:highlight>
              </a:rPr>
            </a:br>
            <a:br>
              <a:rPr lang="pt-BR" sz="1750">
                <a:solidFill>
                  <a:srgbClr val="2B2B2B"/>
                </a:solidFill>
                <a:highlight>
                  <a:schemeClr val="lt1"/>
                </a:highlight>
              </a:rPr>
            </a:br>
            <a:r>
              <a:rPr lang="pt-BR" sz="1750">
                <a:solidFill>
                  <a:srgbClr val="2B2B2B"/>
                </a:solidFill>
                <a:highlight>
                  <a:schemeClr val="lt1"/>
                </a:highlight>
              </a:rPr>
              <a:t>Para atender ao nível AA, os 30 critérios do nível A devem ser atendidos, mais 20 critérios específicos do nível AA.</a:t>
            </a:r>
            <a:endParaRPr sz="1750">
              <a:solidFill>
                <a:srgbClr val="2B2B2B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SzPts val="935"/>
              <a:buNone/>
            </a:pPr>
            <a:br>
              <a:rPr lang="pt-BR" sz="1560">
                <a:solidFill>
                  <a:srgbClr val="2B2B2B"/>
                </a:solidFill>
                <a:highlight>
                  <a:srgbClr val="FFFFFF"/>
                </a:highlight>
              </a:rPr>
            </a:br>
            <a:endParaRPr sz="1560">
              <a:solidFill>
                <a:srgbClr val="2B2B2B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6"/>
          <p:cNvSpPr txBox="1"/>
          <p:nvPr>
            <p:ph type="title"/>
          </p:nvPr>
        </p:nvSpPr>
        <p:spPr>
          <a:xfrm>
            <a:off x="689900" y="5967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2440"/>
              <a:t>WCAG</a:t>
            </a:r>
            <a:endParaRPr sz="2440"/>
          </a:p>
        </p:txBody>
      </p:sp>
      <p:sp>
        <p:nvSpPr>
          <p:cNvPr id="165" name="Google Shape;165;p26"/>
          <p:cNvSpPr txBox="1"/>
          <p:nvPr>
            <p:ph idx="1" type="body"/>
          </p:nvPr>
        </p:nvSpPr>
        <p:spPr>
          <a:xfrm>
            <a:off x="689900" y="1441200"/>
            <a:ext cx="6382200" cy="27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950">
                <a:solidFill>
                  <a:srgbClr val="2B2B2B"/>
                </a:solidFill>
                <a:highlight>
                  <a:schemeClr val="lt1"/>
                </a:highlight>
              </a:rPr>
              <a:t>Nível AAA: Acessibilidade Excelente</a:t>
            </a:r>
            <a:br>
              <a:rPr b="1" lang="pt-BR" sz="1900">
                <a:solidFill>
                  <a:srgbClr val="2B2B2B"/>
                </a:solidFill>
                <a:highlight>
                  <a:schemeClr val="lt1"/>
                </a:highlight>
              </a:rPr>
            </a:br>
            <a:br>
              <a:rPr lang="pt-BR" sz="1900">
                <a:solidFill>
                  <a:srgbClr val="2B2B2B"/>
                </a:solidFill>
                <a:highlight>
                  <a:schemeClr val="lt1"/>
                </a:highlight>
              </a:rPr>
            </a:br>
            <a:r>
              <a:rPr lang="pt-BR" sz="1750">
                <a:solidFill>
                  <a:srgbClr val="2B2B2B"/>
                </a:solidFill>
                <a:highlight>
                  <a:schemeClr val="lt1"/>
                </a:highlight>
              </a:rPr>
              <a:t>Maior nível possível de conformidade, extremamente difícil de atender, entretanto, idealmente, o maior número possível de critérios devem ser atendidos. </a:t>
            </a:r>
            <a:br>
              <a:rPr lang="pt-BR" sz="1750">
                <a:solidFill>
                  <a:srgbClr val="2B2B2B"/>
                </a:solidFill>
                <a:highlight>
                  <a:schemeClr val="lt1"/>
                </a:highlight>
              </a:rPr>
            </a:br>
            <a:br>
              <a:rPr lang="pt-BR" sz="1750">
                <a:solidFill>
                  <a:srgbClr val="2B2B2B"/>
                </a:solidFill>
                <a:highlight>
                  <a:schemeClr val="lt1"/>
                </a:highlight>
              </a:rPr>
            </a:br>
            <a:r>
              <a:rPr lang="pt-BR" sz="1750">
                <a:solidFill>
                  <a:srgbClr val="2B2B2B"/>
                </a:solidFill>
                <a:highlight>
                  <a:schemeClr val="lt1"/>
                </a:highlight>
              </a:rPr>
              <a:t>Para atender ao nível AAA, os 50 critérios dos níveis A e AA devem ser atendidos, mais 28 critérios específicos do nível AAA.</a:t>
            </a:r>
            <a:endParaRPr sz="1750">
              <a:solidFill>
                <a:srgbClr val="2B2B2B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750">
              <a:solidFill>
                <a:srgbClr val="2B2B2B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SzPts val="935"/>
              <a:buNone/>
            </a:pPr>
            <a:br>
              <a:rPr lang="pt-BR" sz="1560">
                <a:solidFill>
                  <a:srgbClr val="2B2B2B"/>
                </a:solidFill>
                <a:highlight>
                  <a:srgbClr val="FFFFFF"/>
                </a:highlight>
              </a:rPr>
            </a:br>
            <a:endParaRPr sz="1560">
              <a:solidFill>
                <a:srgbClr val="2B2B2B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7"/>
          <p:cNvSpPr txBox="1"/>
          <p:nvPr>
            <p:ph type="title"/>
          </p:nvPr>
        </p:nvSpPr>
        <p:spPr>
          <a:xfrm>
            <a:off x="727800" y="5721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2440"/>
              <a:t>Alguns critérios de sucesso do </a:t>
            </a:r>
            <a:r>
              <a:rPr lang="pt-BR" sz="2440"/>
              <a:t>WCAG</a:t>
            </a:r>
            <a:endParaRPr sz="2440"/>
          </a:p>
        </p:txBody>
      </p:sp>
      <p:sp>
        <p:nvSpPr>
          <p:cNvPr id="171" name="Google Shape;171;p27"/>
          <p:cNvSpPr txBox="1"/>
          <p:nvPr/>
        </p:nvSpPr>
        <p:spPr>
          <a:xfrm>
            <a:off x="2817450" y="1532075"/>
            <a:ext cx="3509100" cy="29553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latin typeface="Lato"/>
                <a:ea typeface="Lato"/>
                <a:cs typeface="Lato"/>
                <a:sym typeface="Lato"/>
              </a:rPr>
              <a:t>1.1.1 - Conteúdo não textual </a:t>
            </a:r>
            <a:endParaRPr b="1"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latin typeface="Lato"/>
                <a:ea typeface="Lato"/>
                <a:cs typeface="Lato"/>
                <a:sym typeface="Lato"/>
              </a:rPr>
              <a:t>[A]</a:t>
            </a:r>
            <a:br>
              <a:rPr b="1" lang="pt-BR" sz="1800">
                <a:latin typeface="Lato"/>
                <a:ea typeface="Lato"/>
                <a:cs typeface="Lato"/>
                <a:sym typeface="Lato"/>
              </a:rPr>
            </a:br>
            <a:endParaRPr b="1"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latin typeface="Lato"/>
                <a:ea typeface="Lato"/>
                <a:cs typeface="Lato"/>
                <a:sym typeface="Lato"/>
              </a:rPr>
              <a:t>Qualquer conteúdo "não textual" e relevante para compreensão da informação, deve trazer uma descrição alternativa em texto (visível ou não) para identificar o conteúdo (inclusive captcha, por exemplo).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type="title"/>
          </p:nvPr>
        </p:nvSpPr>
        <p:spPr>
          <a:xfrm>
            <a:off x="727800" y="5721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2440"/>
              <a:t>Alguns critérios de sucesso do WCAG</a:t>
            </a:r>
            <a:endParaRPr sz="2440"/>
          </a:p>
        </p:txBody>
      </p:sp>
      <p:sp>
        <p:nvSpPr>
          <p:cNvPr id="177" name="Google Shape;177;p28"/>
          <p:cNvSpPr txBox="1"/>
          <p:nvPr/>
        </p:nvSpPr>
        <p:spPr>
          <a:xfrm>
            <a:off x="2730300" y="1605925"/>
            <a:ext cx="3683400" cy="2940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latin typeface="Lato"/>
                <a:ea typeface="Lato"/>
                <a:cs typeface="Lato"/>
                <a:sym typeface="Lato"/>
              </a:rPr>
              <a:t>1.4.11 - Contraste não textual </a:t>
            </a:r>
            <a:endParaRPr b="1"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latin typeface="Lato"/>
                <a:ea typeface="Lato"/>
                <a:cs typeface="Lato"/>
                <a:sym typeface="Lato"/>
              </a:rPr>
              <a:t>[AA]</a:t>
            </a:r>
            <a:br>
              <a:rPr b="1" lang="pt-BR" sz="1800">
                <a:latin typeface="Lato"/>
                <a:ea typeface="Lato"/>
                <a:cs typeface="Lato"/>
                <a:sym typeface="Lato"/>
              </a:rPr>
            </a:br>
            <a:endParaRPr b="1"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latin typeface="Lato"/>
                <a:ea typeface="Lato"/>
                <a:cs typeface="Lato"/>
                <a:sym typeface="Lato"/>
              </a:rPr>
              <a:t>Componentes de interface (exemplo: botões) e imagens essenciais para o entendimento do conteúdo devem ter uma relação de contraste entre primeiro e segundo plano de ao menos 3:1.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9"/>
          <p:cNvSpPr txBox="1"/>
          <p:nvPr>
            <p:ph type="title"/>
          </p:nvPr>
        </p:nvSpPr>
        <p:spPr>
          <a:xfrm>
            <a:off x="727800" y="5721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2440"/>
              <a:t>Alguns critérios de sucesso do WCAG</a:t>
            </a:r>
            <a:endParaRPr sz="2440"/>
          </a:p>
        </p:txBody>
      </p:sp>
      <p:sp>
        <p:nvSpPr>
          <p:cNvPr id="183" name="Google Shape;183;p29"/>
          <p:cNvSpPr txBox="1"/>
          <p:nvPr/>
        </p:nvSpPr>
        <p:spPr>
          <a:xfrm>
            <a:off x="3336600" y="1827425"/>
            <a:ext cx="2470800" cy="2401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latin typeface="Lato"/>
                <a:ea typeface="Lato"/>
                <a:cs typeface="Lato"/>
                <a:sym typeface="Lato"/>
              </a:rPr>
              <a:t>2.1.3 - Teclado </a:t>
            </a:r>
            <a:endParaRPr b="1"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latin typeface="Lato"/>
                <a:ea typeface="Lato"/>
                <a:cs typeface="Lato"/>
                <a:sym typeface="Lato"/>
              </a:rPr>
              <a:t>[AAA]</a:t>
            </a:r>
            <a:br>
              <a:rPr b="1" lang="pt-BR" sz="1800">
                <a:latin typeface="Lato"/>
                <a:ea typeface="Lato"/>
                <a:cs typeface="Lato"/>
                <a:sym typeface="Lato"/>
              </a:rPr>
            </a:br>
            <a:endParaRPr b="1"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latin typeface="Lato"/>
                <a:ea typeface="Lato"/>
                <a:cs typeface="Lato"/>
                <a:sym typeface="Lato"/>
              </a:rPr>
              <a:t>Todas as funcionalidades devem ser acionadas via teclado, sem exceção.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0"/>
          <p:cNvSpPr txBox="1"/>
          <p:nvPr>
            <p:ph type="title"/>
          </p:nvPr>
        </p:nvSpPr>
        <p:spPr>
          <a:xfrm>
            <a:off x="729450" y="1322450"/>
            <a:ext cx="80919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300"/>
              <a:t>Vamos avaliar interfaces?</a:t>
            </a:r>
            <a:endParaRPr sz="33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1"/>
          <p:cNvSpPr txBox="1"/>
          <p:nvPr>
            <p:ph type="title"/>
          </p:nvPr>
        </p:nvSpPr>
        <p:spPr>
          <a:xfrm>
            <a:off x="727800" y="629575"/>
            <a:ext cx="83049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2340"/>
              <a:t>Qual o problema</a:t>
            </a:r>
            <a:r>
              <a:rPr lang="pt-BR" sz="2340"/>
              <a:t> de acessibilidade na região destacada?</a:t>
            </a:r>
            <a:endParaRPr sz="2340"/>
          </a:p>
        </p:txBody>
      </p:sp>
      <p:pic>
        <p:nvPicPr>
          <p:cNvPr id="194" name="Google Shape;194;p31"/>
          <p:cNvPicPr preferRelativeResize="0"/>
          <p:nvPr/>
        </p:nvPicPr>
        <p:blipFill rotWithShape="1">
          <a:blip r:embed="rId4">
            <a:alphaModFix/>
          </a:blip>
          <a:srcRect b="0" l="0" r="1652" t="1263"/>
          <a:stretch/>
        </p:blipFill>
        <p:spPr>
          <a:xfrm>
            <a:off x="176975" y="1511100"/>
            <a:ext cx="4395024" cy="335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/>
          <p:nvPr>
            <p:ph type="title"/>
          </p:nvPr>
        </p:nvSpPr>
        <p:spPr>
          <a:xfrm>
            <a:off x="401925" y="513550"/>
            <a:ext cx="8520600" cy="189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/>
              <a:t>Agora vamos desenvolver o estágio de DEFINIR do Design Thinking</a:t>
            </a:r>
            <a:endParaRPr sz="3000"/>
          </a:p>
        </p:txBody>
      </p:sp>
      <p:pic>
        <p:nvPicPr>
          <p:cNvPr id="93" name="Google Shape;9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7650" y="2022575"/>
            <a:ext cx="5932001" cy="261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09400" y="2404150"/>
            <a:ext cx="2457474" cy="224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32"/>
          <p:cNvPicPr preferRelativeResize="0"/>
          <p:nvPr/>
        </p:nvPicPr>
        <p:blipFill rotWithShape="1">
          <a:blip r:embed="rId4">
            <a:alphaModFix/>
          </a:blip>
          <a:srcRect b="0" l="0" r="1652" t="1263"/>
          <a:stretch/>
        </p:blipFill>
        <p:spPr>
          <a:xfrm>
            <a:off x="176975" y="1511100"/>
            <a:ext cx="4395024" cy="335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32"/>
          <p:cNvSpPr txBox="1"/>
          <p:nvPr/>
        </p:nvSpPr>
        <p:spPr>
          <a:xfrm>
            <a:off x="4775175" y="1281400"/>
            <a:ext cx="41427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latin typeface="Lato"/>
                <a:ea typeface="Lato"/>
                <a:cs typeface="Lato"/>
                <a:sym typeface="Lato"/>
              </a:rPr>
              <a:t>Os tons de cinza utilizados para a fonte e para as bordas desta tela de login falha as diretrizes de contraste do WCAG!</a:t>
            </a:r>
            <a:endParaRPr b="1" sz="1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1" name="Google Shape;201;p32"/>
          <p:cNvSpPr txBox="1"/>
          <p:nvPr/>
        </p:nvSpPr>
        <p:spPr>
          <a:xfrm>
            <a:off x="6703450" y="2612775"/>
            <a:ext cx="2383200" cy="23703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300">
                <a:latin typeface="Lato"/>
                <a:ea typeface="Lato"/>
                <a:cs typeface="Lato"/>
                <a:sym typeface="Lato"/>
              </a:rPr>
              <a:t>1.4.11 - Contraste não textual </a:t>
            </a:r>
            <a:endParaRPr b="1" sz="13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300">
                <a:latin typeface="Lato"/>
                <a:ea typeface="Lato"/>
                <a:cs typeface="Lato"/>
                <a:sym typeface="Lato"/>
              </a:rPr>
              <a:t>[AA]</a:t>
            </a:r>
            <a:br>
              <a:rPr b="1" lang="pt-BR" sz="1600">
                <a:latin typeface="Lato"/>
                <a:ea typeface="Lato"/>
                <a:cs typeface="Lato"/>
                <a:sym typeface="Lato"/>
              </a:rPr>
            </a:br>
            <a:endParaRPr b="1" sz="16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latin typeface="Lato"/>
                <a:ea typeface="Lato"/>
                <a:cs typeface="Lato"/>
                <a:sym typeface="Lato"/>
              </a:rPr>
              <a:t>Componentes de interface (exemplo: botões) e imagens essenciais para o entendimento do conteúdo devem ter uma relação de contraste entre primeiro e segundo plano de ao menos 3:1.</a:t>
            </a:r>
            <a:br>
              <a:rPr lang="pt-BR" sz="1200">
                <a:latin typeface="Lato"/>
                <a:ea typeface="Lato"/>
                <a:cs typeface="Lato"/>
                <a:sym typeface="Lato"/>
              </a:rPr>
            </a:br>
            <a:endParaRPr sz="16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2" name="Google Shape;202;p32"/>
          <p:cNvSpPr txBox="1"/>
          <p:nvPr/>
        </p:nvSpPr>
        <p:spPr>
          <a:xfrm>
            <a:off x="4775174" y="2620425"/>
            <a:ext cx="1894800" cy="2355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600">
                <a:latin typeface="Lato"/>
                <a:ea typeface="Lato"/>
                <a:cs typeface="Lato"/>
                <a:sym typeface="Lato"/>
              </a:rPr>
              <a:t>1.4.3 - Contraste </a:t>
            </a:r>
            <a:endParaRPr b="1" sz="16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600">
                <a:latin typeface="Lato"/>
                <a:ea typeface="Lato"/>
                <a:cs typeface="Lato"/>
                <a:sym typeface="Lato"/>
              </a:rPr>
              <a:t>[AA]</a:t>
            </a:r>
            <a:br>
              <a:rPr b="1" lang="pt-BR" sz="1900">
                <a:latin typeface="Lato"/>
                <a:ea typeface="Lato"/>
                <a:cs typeface="Lato"/>
                <a:sym typeface="Lato"/>
              </a:rPr>
            </a:br>
            <a:endParaRPr b="1" sz="19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latin typeface="Lato"/>
                <a:ea typeface="Lato"/>
                <a:cs typeface="Lato"/>
                <a:sym typeface="Lato"/>
              </a:rPr>
              <a:t>Textos devem ter uma relação de contraste entre primeiro e segundo plano de ao menos 4.5:1.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3" name="Google Shape;203;p32"/>
          <p:cNvSpPr txBox="1"/>
          <p:nvPr>
            <p:ph type="title"/>
          </p:nvPr>
        </p:nvSpPr>
        <p:spPr>
          <a:xfrm>
            <a:off x="727800" y="629575"/>
            <a:ext cx="83049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2340"/>
              <a:t>Qual o problema de acessibilidade na região destacada?</a:t>
            </a:r>
            <a:endParaRPr sz="234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3"/>
          <p:cNvSpPr txBox="1"/>
          <p:nvPr>
            <p:ph type="title"/>
          </p:nvPr>
        </p:nvSpPr>
        <p:spPr>
          <a:xfrm>
            <a:off x="727800" y="654200"/>
            <a:ext cx="38442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2440"/>
              <a:t>Como solucionar?</a:t>
            </a:r>
            <a:endParaRPr sz="2440"/>
          </a:p>
        </p:txBody>
      </p:sp>
      <p:sp>
        <p:nvSpPr>
          <p:cNvPr id="209" name="Google Shape;209;p33"/>
          <p:cNvSpPr txBox="1"/>
          <p:nvPr/>
        </p:nvSpPr>
        <p:spPr>
          <a:xfrm>
            <a:off x="4742350" y="1519300"/>
            <a:ext cx="43149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latin typeface="Lato"/>
                <a:ea typeface="Lato"/>
                <a:cs typeface="Lato"/>
                <a:sym typeface="Lato"/>
              </a:rPr>
              <a:t>Existem ferramentas que permitem checar </a:t>
            </a:r>
            <a:r>
              <a:rPr lang="pt-BR" sz="2000">
                <a:latin typeface="Lato"/>
                <a:ea typeface="Lato"/>
                <a:cs typeface="Lato"/>
                <a:sym typeface="Lato"/>
              </a:rPr>
              <a:t>facilmente</a:t>
            </a:r>
            <a:r>
              <a:rPr lang="pt-BR" sz="2000">
                <a:latin typeface="Lato"/>
                <a:ea typeface="Lato"/>
                <a:cs typeface="Lato"/>
                <a:sym typeface="Lato"/>
              </a:rPr>
              <a:t> o nível de contraste entre uma cor de fundo e de primeiro plano.</a:t>
            </a:r>
            <a:endParaRPr sz="20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10" name="Google Shape;210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4800" y="1519300"/>
            <a:ext cx="4437550" cy="2824559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33"/>
          <p:cNvSpPr txBox="1"/>
          <p:nvPr/>
        </p:nvSpPr>
        <p:spPr>
          <a:xfrm>
            <a:off x="304800" y="4343850"/>
            <a:ext cx="3044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000"/>
              <a:t>https://webaim.org/resources/contrastchecker/</a:t>
            </a:r>
            <a:endParaRPr b="1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4"/>
          <p:cNvSpPr txBox="1"/>
          <p:nvPr>
            <p:ph type="title"/>
          </p:nvPr>
        </p:nvSpPr>
        <p:spPr>
          <a:xfrm>
            <a:off x="727800" y="629575"/>
            <a:ext cx="8099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2440"/>
              <a:t>Qual o problema de acessibilidade?</a:t>
            </a:r>
            <a:endParaRPr sz="2440"/>
          </a:p>
        </p:txBody>
      </p:sp>
      <p:pic>
        <p:nvPicPr>
          <p:cNvPr id="217" name="Google Shape;217;p34"/>
          <p:cNvPicPr preferRelativeResize="0"/>
          <p:nvPr/>
        </p:nvPicPr>
        <p:blipFill rotWithShape="1">
          <a:blip r:embed="rId4">
            <a:alphaModFix/>
          </a:blip>
          <a:srcRect b="0" l="-800" r="800" t="0"/>
          <a:stretch/>
        </p:blipFill>
        <p:spPr>
          <a:xfrm>
            <a:off x="152400" y="1317175"/>
            <a:ext cx="8769374" cy="1721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Google Shape;222;p35"/>
          <p:cNvPicPr preferRelativeResize="0"/>
          <p:nvPr/>
        </p:nvPicPr>
        <p:blipFill rotWithShape="1">
          <a:blip r:embed="rId4">
            <a:alphaModFix/>
          </a:blip>
          <a:srcRect b="0" l="-800" r="800" t="0"/>
          <a:stretch/>
        </p:blipFill>
        <p:spPr>
          <a:xfrm>
            <a:off x="152400" y="1317175"/>
            <a:ext cx="8769374" cy="1721450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35"/>
          <p:cNvSpPr txBox="1"/>
          <p:nvPr/>
        </p:nvSpPr>
        <p:spPr>
          <a:xfrm>
            <a:off x="255125" y="3127200"/>
            <a:ext cx="3593100" cy="20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700">
                <a:latin typeface="Lato"/>
                <a:ea typeface="Lato"/>
                <a:cs typeface="Lato"/>
                <a:sym typeface="Lato"/>
              </a:rPr>
              <a:t>Ao </a:t>
            </a:r>
            <a:r>
              <a:rPr b="1" lang="pt-BR" sz="1700">
                <a:latin typeface="Lato"/>
                <a:ea typeface="Lato"/>
                <a:cs typeface="Lato"/>
                <a:sym typeface="Lato"/>
              </a:rPr>
              <a:t>navegar</a:t>
            </a:r>
            <a:r>
              <a:rPr b="1" lang="pt-BR" sz="1700">
                <a:latin typeface="Lato"/>
                <a:ea typeface="Lato"/>
                <a:cs typeface="Lato"/>
                <a:sym typeface="Lato"/>
              </a:rPr>
              <a:t> pelos elementos através do teclado, utilizando a tecla tab, nem todos os elementos </a:t>
            </a:r>
            <a:r>
              <a:rPr b="1" lang="pt-BR" sz="1700">
                <a:latin typeface="Lato"/>
                <a:ea typeface="Lato"/>
                <a:cs typeface="Lato"/>
                <a:sym typeface="Lato"/>
              </a:rPr>
              <a:t>podem</a:t>
            </a:r>
            <a:r>
              <a:rPr b="1" lang="pt-BR" sz="1700">
                <a:latin typeface="Lato"/>
                <a:ea typeface="Lato"/>
                <a:cs typeface="Lato"/>
                <a:sym typeface="Lato"/>
              </a:rPr>
              <a:t> ser alcançados. O menu “Categories” é pulado. A ordem de seleção também não segue um sentido lógico.</a:t>
            </a:r>
            <a:endParaRPr b="1" sz="17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4" name="Google Shape;224;p35"/>
          <p:cNvSpPr txBox="1"/>
          <p:nvPr/>
        </p:nvSpPr>
        <p:spPr>
          <a:xfrm>
            <a:off x="3889150" y="3191025"/>
            <a:ext cx="2744400" cy="17856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500">
                <a:latin typeface="Lato"/>
                <a:ea typeface="Lato"/>
                <a:cs typeface="Lato"/>
                <a:sym typeface="Lato"/>
              </a:rPr>
              <a:t>2.4.3 - Ordem do foco</a:t>
            </a:r>
            <a:endParaRPr b="1" sz="15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500">
                <a:latin typeface="Lato"/>
                <a:ea typeface="Lato"/>
                <a:cs typeface="Lato"/>
                <a:sym typeface="Lato"/>
              </a:rPr>
              <a:t>[A]</a:t>
            </a:r>
            <a:br>
              <a:rPr b="1" lang="pt-BR" sz="1800">
                <a:latin typeface="Lato"/>
                <a:ea typeface="Lato"/>
                <a:cs typeface="Lato"/>
                <a:sym typeface="Lato"/>
              </a:rPr>
            </a:br>
            <a:endParaRPr b="1"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Lato"/>
                <a:ea typeface="Lato"/>
                <a:cs typeface="Lato"/>
                <a:sym typeface="Lato"/>
              </a:rPr>
              <a:t>A interação por elementos focáveis na tela sempre deverá ser sequencial e lógica de acordo com o conteúdo apresentado.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5" name="Google Shape;225;p35"/>
          <p:cNvSpPr txBox="1"/>
          <p:nvPr/>
        </p:nvSpPr>
        <p:spPr>
          <a:xfrm>
            <a:off x="6768675" y="3191025"/>
            <a:ext cx="2153100" cy="17238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500">
                <a:latin typeface="Lato"/>
                <a:ea typeface="Lato"/>
                <a:cs typeface="Lato"/>
                <a:sym typeface="Lato"/>
              </a:rPr>
              <a:t>2.1.</a:t>
            </a:r>
            <a:r>
              <a:rPr b="1" lang="pt-BR" sz="1500">
                <a:latin typeface="Lato"/>
                <a:ea typeface="Lato"/>
                <a:cs typeface="Lato"/>
                <a:sym typeface="Lato"/>
              </a:rPr>
              <a:t>3</a:t>
            </a:r>
            <a:r>
              <a:rPr b="1" lang="pt-BR" sz="1500">
                <a:latin typeface="Lato"/>
                <a:ea typeface="Lato"/>
                <a:cs typeface="Lato"/>
                <a:sym typeface="Lato"/>
              </a:rPr>
              <a:t> - Teclado</a:t>
            </a:r>
            <a:endParaRPr b="1" sz="15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500">
                <a:latin typeface="Lato"/>
                <a:ea typeface="Lato"/>
                <a:cs typeface="Lato"/>
                <a:sym typeface="Lato"/>
              </a:rPr>
              <a:t>[AAA]</a:t>
            </a:r>
            <a:br>
              <a:rPr b="1" lang="pt-BR" sz="1800">
                <a:latin typeface="Lato"/>
                <a:ea typeface="Lato"/>
                <a:cs typeface="Lato"/>
                <a:sym typeface="Lato"/>
              </a:rPr>
            </a:br>
            <a:endParaRPr b="1"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Lato"/>
                <a:ea typeface="Lato"/>
                <a:cs typeface="Lato"/>
                <a:sym typeface="Lato"/>
              </a:rPr>
              <a:t>Todas as funcionalidades devem ser acionadas via teclado, sem exceção.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6" name="Google Shape;226;p35"/>
          <p:cNvSpPr txBox="1"/>
          <p:nvPr>
            <p:ph type="title"/>
          </p:nvPr>
        </p:nvSpPr>
        <p:spPr>
          <a:xfrm>
            <a:off x="727800" y="629575"/>
            <a:ext cx="8099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2440"/>
              <a:t>Qual o problema de acessibilidade?</a:t>
            </a:r>
            <a:endParaRPr sz="244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6"/>
          <p:cNvSpPr txBox="1"/>
          <p:nvPr>
            <p:ph type="title"/>
          </p:nvPr>
        </p:nvSpPr>
        <p:spPr>
          <a:xfrm>
            <a:off x="727800" y="670600"/>
            <a:ext cx="38442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2440"/>
              <a:t>Bons exemplos</a:t>
            </a:r>
            <a:endParaRPr sz="2440"/>
          </a:p>
        </p:txBody>
      </p:sp>
      <p:pic>
        <p:nvPicPr>
          <p:cNvPr id="232" name="Google Shape;232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1100" y="1533925"/>
            <a:ext cx="3844200" cy="3075351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36"/>
          <p:cNvSpPr txBox="1"/>
          <p:nvPr/>
        </p:nvSpPr>
        <p:spPr>
          <a:xfrm>
            <a:off x="4477125" y="1205800"/>
            <a:ext cx="41754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latin typeface="Lato"/>
                <a:ea typeface="Lato"/>
                <a:cs typeface="Lato"/>
                <a:sym typeface="Lato"/>
              </a:rPr>
              <a:t>O foco nos elementos segue uma sequência lógica e todos os elementos são selecionáveis!</a:t>
            </a:r>
            <a:endParaRPr sz="20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34" name="Google Shape;234;p36"/>
          <p:cNvPicPr preferRelativeResize="0"/>
          <p:nvPr/>
        </p:nvPicPr>
        <p:blipFill/>
        <p:spPr>
          <a:xfrm>
            <a:off x="4296650" y="2571750"/>
            <a:ext cx="4670325" cy="23071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7"/>
          <p:cNvSpPr txBox="1"/>
          <p:nvPr>
            <p:ph type="title"/>
          </p:nvPr>
        </p:nvSpPr>
        <p:spPr>
          <a:xfrm>
            <a:off x="727800" y="629575"/>
            <a:ext cx="80751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2440"/>
              <a:t>Qual o problema de acessibilidade?</a:t>
            </a:r>
            <a:endParaRPr sz="2440"/>
          </a:p>
        </p:txBody>
      </p:sp>
      <p:pic>
        <p:nvPicPr>
          <p:cNvPr id="240" name="Google Shape;240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489425"/>
            <a:ext cx="8839199" cy="13439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489425"/>
            <a:ext cx="8839199" cy="1343972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38"/>
          <p:cNvSpPr txBox="1"/>
          <p:nvPr/>
        </p:nvSpPr>
        <p:spPr>
          <a:xfrm>
            <a:off x="509425" y="3110750"/>
            <a:ext cx="4011300" cy="17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>
                <a:latin typeface="Lato"/>
                <a:ea typeface="Lato"/>
                <a:cs typeface="Lato"/>
                <a:sym typeface="Lato"/>
              </a:rPr>
              <a:t>Os botões da paginação são muito pequenos, o que dificulta sua seleção por pessoas com limitação de mobilidade, e também pessoas utilizando telas pequenas ou dispositivos de toque, onde o dedo cobriria todo o elemento.</a:t>
            </a:r>
            <a:endParaRPr sz="17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7" name="Google Shape;247;p38"/>
          <p:cNvSpPr txBox="1"/>
          <p:nvPr/>
        </p:nvSpPr>
        <p:spPr>
          <a:xfrm>
            <a:off x="5201350" y="2997975"/>
            <a:ext cx="3011100" cy="20778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Lato"/>
                <a:ea typeface="Lato"/>
                <a:cs typeface="Lato"/>
                <a:sym typeface="Lato"/>
              </a:rPr>
              <a:t>2.5.5 - Tamanho da área acionável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Lato"/>
                <a:ea typeface="Lato"/>
                <a:cs typeface="Lato"/>
                <a:sym typeface="Lato"/>
              </a:rPr>
              <a:t>[A]AA</a:t>
            </a:r>
            <a:br>
              <a:rPr b="1" lang="pt-BR" sz="1700">
                <a:latin typeface="Lato"/>
                <a:ea typeface="Lato"/>
                <a:cs typeface="Lato"/>
                <a:sym typeface="Lato"/>
              </a:rPr>
            </a:br>
            <a:endParaRPr b="1" sz="17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latin typeface="Lato"/>
                <a:ea typeface="Lato"/>
                <a:cs typeface="Lato"/>
                <a:sym typeface="Lato"/>
              </a:rPr>
              <a:t>O tamanho das áreas acionáveis por clique ou toque devem possuir no mínimo 44x44 pixels de espaçamento, a não ser quando essa área estiver em uma frase localizada em um bloco de texto.</a:t>
            </a:r>
            <a:endParaRPr sz="17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8" name="Google Shape;248;p38"/>
          <p:cNvSpPr txBox="1"/>
          <p:nvPr>
            <p:ph type="title"/>
          </p:nvPr>
        </p:nvSpPr>
        <p:spPr>
          <a:xfrm>
            <a:off x="727800" y="629575"/>
            <a:ext cx="80751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2440"/>
              <a:t>Qual o problema de acessibilidade?</a:t>
            </a:r>
            <a:endParaRPr sz="244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9"/>
          <p:cNvSpPr txBox="1"/>
          <p:nvPr>
            <p:ph type="title"/>
          </p:nvPr>
        </p:nvSpPr>
        <p:spPr>
          <a:xfrm>
            <a:off x="727800" y="629575"/>
            <a:ext cx="38442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2440"/>
              <a:t>Um bom exemplo</a:t>
            </a:r>
            <a:endParaRPr sz="2440"/>
          </a:p>
        </p:txBody>
      </p:sp>
      <p:sp>
        <p:nvSpPr>
          <p:cNvPr id="254" name="Google Shape;254;p39"/>
          <p:cNvSpPr txBox="1"/>
          <p:nvPr/>
        </p:nvSpPr>
        <p:spPr>
          <a:xfrm>
            <a:off x="152400" y="2172100"/>
            <a:ext cx="40074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latin typeface="Lato"/>
                <a:ea typeface="Lato"/>
                <a:cs typeface="Lato"/>
                <a:sym typeface="Lato"/>
              </a:rPr>
              <a:t>Os botões são espaçados, e a sua área de seleção compreende uma região maior, </a:t>
            </a:r>
            <a:r>
              <a:rPr lang="pt-BR" sz="1800">
                <a:latin typeface="Lato"/>
                <a:ea typeface="Lato"/>
                <a:cs typeface="Lato"/>
                <a:sym typeface="Lato"/>
              </a:rPr>
              <a:t>facilitando</a:t>
            </a:r>
            <a:r>
              <a:rPr lang="pt-BR" sz="1800">
                <a:latin typeface="Lato"/>
                <a:ea typeface="Lato"/>
                <a:cs typeface="Lato"/>
                <a:sym typeface="Lato"/>
              </a:rPr>
              <a:t> a interação do usuário com o elemento.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55" name="Google Shape;255;p39"/>
          <p:cNvPicPr preferRelativeResize="0"/>
          <p:nvPr/>
        </p:nvPicPr>
        <p:blipFill rotWithShape="1">
          <a:blip r:embed="rId4">
            <a:alphaModFix/>
          </a:blip>
          <a:srcRect b="15461" l="0" r="0" t="0"/>
          <a:stretch/>
        </p:blipFill>
        <p:spPr>
          <a:xfrm>
            <a:off x="152400" y="1317175"/>
            <a:ext cx="8839200" cy="702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40"/>
          <p:cNvSpPr txBox="1"/>
          <p:nvPr>
            <p:ph type="title"/>
          </p:nvPr>
        </p:nvSpPr>
        <p:spPr>
          <a:xfrm>
            <a:off x="729450" y="551350"/>
            <a:ext cx="8091900" cy="7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300"/>
              <a:t>Atividade - Associação de Diretrizes</a:t>
            </a:r>
            <a:endParaRPr sz="3300"/>
          </a:p>
        </p:txBody>
      </p:sp>
      <p:sp>
        <p:nvSpPr>
          <p:cNvPr id="261" name="Google Shape;261;p40"/>
          <p:cNvSpPr txBox="1"/>
          <p:nvPr/>
        </p:nvSpPr>
        <p:spPr>
          <a:xfrm>
            <a:off x="729450" y="1440575"/>
            <a:ext cx="8172000" cy="281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Os grupos devem se reunir e acessar: </a:t>
            </a:r>
            <a:r>
              <a:rPr b="1" lang="pt-BR" sz="20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https://guia-wcag.com/</a:t>
            </a:r>
            <a:br>
              <a:rPr b="1" lang="pt-BR" sz="20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pt-BR" sz="20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Este site disponibiliza as diretrizes do WCAG em formato de cards.</a:t>
            </a:r>
            <a:br>
              <a:rPr lang="pt-BR" sz="20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</a:br>
            <a:endParaRPr sz="20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5687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2020"/>
              <a:buFont typeface="Lato"/>
              <a:buChar char="●"/>
            </a:pPr>
            <a:r>
              <a:rPr lang="pt-BR" sz="20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Cada grupo deve avaliar as diretrizes e identificar quais diretrizes se relacionam diretamente com a </a:t>
            </a:r>
            <a:r>
              <a:rPr b="1" lang="pt-BR" sz="20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característica</a:t>
            </a:r>
            <a:r>
              <a:rPr b="1" lang="pt-BR" sz="20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de </a:t>
            </a:r>
            <a:r>
              <a:rPr b="1" lang="pt-BR" sz="20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acessibilidade</a:t>
            </a:r>
            <a:r>
              <a:rPr lang="pt-BR" sz="20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do grupo. Ou seja, quais diretrizes o grupo deve ter em mente nos próximos estágios, quando continuaremos com o desenvolvimento dos nossos próprios aplicativos acessíveis.</a:t>
            </a:r>
            <a:endParaRPr sz="20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1"/>
          <p:cNvSpPr txBox="1"/>
          <p:nvPr>
            <p:ph type="title"/>
          </p:nvPr>
        </p:nvSpPr>
        <p:spPr>
          <a:xfrm>
            <a:off x="342675" y="391950"/>
            <a:ext cx="7779600" cy="89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000"/>
              <a:t>Apresentação para a turma</a:t>
            </a:r>
            <a:endParaRPr sz="5000"/>
          </a:p>
        </p:txBody>
      </p:sp>
      <p:sp>
        <p:nvSpPr>
          <p:cNvPr id="267" name="Google Shape;267;p41"/>
          <p:cNvSpPr txBox="1"/>
          <p:nvPr>
            <p:ph idx="1" type="body"/>
          </p:nvPr>
        </p:nvSpPr>
        <p:spPr>
          <a:xfrm>
            <a:off x="463475" y="1202673"/>
            <a:ext cx="8224800" cy="328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pt-BR" sz="1920"/>
              <a:t>Cada grupo deve apresentar para a turma o conhecimento que adquiriu pesquisando sobre as diretrizes.</a:t>
            </a:r>
            <a:endParaRPr sz="1920"/>
          </a:p>
          <a:p>
            <a:pPr indent="-352320" lvl="0" marL="4608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920"/>
              <a:buChar char="●"/>
            </a:pPr>
            <a:r>
              <a:rPr lang="pt-BR" sz="1920"/>
              <a:t>Quantas diretrizes encontradas que dizem respeito à </a:t>
            </a:r>
            <a:r>
              <a:rPr lang="pt-BR" sz="1920"/>
              <a:t>característica</a:t>
            </a:r>
            <a:r>
              <a:rPr lang="pt-BR" sz="1920"/>
              <a:t> de acessibilidade do grupo?</a:t>
            </a:r>
            <a:br>
              <a:rPr lang="pt-BR" sz="1920"/>
            </a:br>
            <a:endParaRPr sz="1920"/>
          </a:p>
          <a:p>
            <a:pPr indent="-352320" lvl="0" marL="4608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920"/>
              <a:buChar char="●"/>
            </a:pPr>
            <a:r>
              <a:rPr lang="pt-BR" sz="1920"/>
              <a:t>Quantas são de qual nível? (A, AA e AAA)</a:t>
            </a:r>
            <a:br>
              <a:rPr lang="pt-BR" sz="1920"/>
            </a:br>
            <a:endParaRPr sz="1920"/>
          </a:p>
          <a:p>
            <a:pPr indent="-352320" lvl="0" marL="4608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920"/>
              <a:buChar char="●"/>
            </a:pPr>
            <a:r>
              <a:rPr lang="pt-BR" sz="1920"/>
              <a:t>Das diretrizes encontradas, quais o grupo julga mais essenciais de serem seguidas e por qual motivo?</a:t>
            </a:r>
            <a:endParaRPr sz="192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 txBox="1"/>
          <p:nvPr>
            <p:ph type="title"/>
          </p:nvPr>
        </p:nvSpPr>
        <p:spPr>
          <a:xfrm>
            <a:off x="729450" y="1322450"/>
            <a:ext cx="80919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300"/>
              <a:t>Acessibilidade e Deficiência</a:t>
            </a:r>
            <a:endParaRPr sz="33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2"/>
          <p:cNvSpPr txBox="1"/>
          <p:nvPr>
            <p:ph type="title"/>
          </p:nvPr>
        </p:nvSpPr>
        <p:spPr>
          <a:xfrm>
            <a:off x="342675" y="391950"/>
            <a:ext cx="7779600" cy="89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000"/>
              <a:t>Próximo estágio:</a:t>
            </a:r>
            <a:endParaRPr sz="5000"/>
          </a:p>
        </p:txBody>
      </p:sp>
      <p:sp>
        <p:nvSpPr>
          <p:cNvPr id="273" name="Google Shape;273;p42"/>
          <p:cNvSpPr txBox="1"/>
          <p:nvPr>
            <p:ph type="title"/>
          </p:nvPr>
        </p:nvSpPr>
        <p:spPr>
          <a:xfrm>
            <a:off x="2970750" y="2126250"/>
            <a:ext cx="3202500" cy="89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000"/>
              <a:t>IDEALIZAR</a:t>
            </a:r>
            <a:endParaRPr sz="50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6"/>
          <p:cNvSpPr txBox="1"/>
          <p:nvPr>
            <p:ph type="title"/>
          </p:nvPr>
        </p:nvSpPr>
        <p:spPr>
          <a:xfrm>
            <a:off x="727800" y="59677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2440"/>
              <a:t>A definição legal de acessibilidade </a:t>
            </a:r>
            <a:endParaRPr sz="2440"/>
          </a:p>
        </p:txBody>
      </p:sp>
      <p:sp>
        <p:nvSpPr>
          <p:cNvPr id="105" name="Google Shape;105;p16"/>
          <p:cNvSpPr txBox="1"/>
          <p:nvPr>
            <p:ph idx="1" type="body"/>
          </p:nvPr>
        </p:nvSpPr>
        <p:spPr>
          <a:xfrm>
            <a:off x="727800" y="1406200"/>
            <a:ext cx="7648500" cy="296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05000"/>
              </a:lnSpc>
              <a:spcBef>
                <a:spcPts val="0"/>
              </a:spcBef>
              <a:spcAft>
                <a:spcPts val="1200"/>
              </a:spcAft>
              <a:buSzPts val="852"/>
              <a:buNone/>
            </a:pPr>
            <a:r>
              <a:rPr i="1" lang="pt-BR" sz="1923">
                <a:solidFill>
                  <a:srgbClr val="2B2B2B"/>
                </a:solidFill>
                <a:highlight>
                  <a:srgbClr val="FFFFFF"/>
                </a:highlight>
              </a:rPr>
              <a:t>“</a:t>
            </a:r>
            <a:r>
              <a:rPr i="1" lang="pt-BR" sz="1923">
                <a:solidFill>
                  <a:srgbClr val="2B2B2B"/>
                </a:solidFill>
                <a:highlight>
                  <a:srgbClr val="FFFFFF"/>
                </a:highlight>
              </a:rPr>
              <a:t>Acessibilidade: possibilidade e condição de alcance para utilização, com segurança e autonomia, de espaços, mobiliários, equipamentos urbanos, edificações, transportes, informação e comunicação, </a:t>
            </a:r>
            <a:r>
              <a:rPr b="1" i="1" lang="pt-BR" sz="1923">
                <a:solidFill>
                  <a:srgbClr val="2B2B2B"/>
                </a:solidFill>
                <a:highlight>
                  <a:srgbClr val="FFFFFF"/>
                </a:highlight>
              </a:rPr>
              <a:t>inclusive seus sistemas e tecnologias</a:t>
            </a:r>
            <a:r>
              <a:rPr i="1" lang="pt-BR" sz="1923">
                <a:solidFill>
                  <a:srgbClr val="2B2B2B"/>
                </a:solidFill>
                <a:highlight>
                  <a:srgbClr val="FFFFFF"/>
                </a:highlight>
              </a:rPr>
              <a:t>, bem como de outros serviços e instalações abertos ao público, de uso público ou privados de uso coletivo, tanto na zona urbana como na rural, por pessoa com deficiência ou com mobilidade reduzida.</a:t>
            </a:r>
            <a:r>
              <a:rPr i="1" lang="pt-BR" sz="1923">
                <a:solidFill>
                  <a:srgbClr val="2B2B2B"/>
                </a:solidFill>
                <a:highlight>
                  <a:srgbClr val="FFFFFF"/>
                </a:highlight>
              </a:rPr>
              <a:t>”</a:t>
            </a:r>
            <a:br>
              <a:rPr i="1" lang="pt-BR" sz="1678">
                <a:solidFill>
                  <a:srgbClr val="2B2B2B"/>
                </a:solidFill>
                <a:highlight>
                  <a:srgbClr val="FFFFFF"/>
                </a:highlight>
              </a:rPr>
            </a:br>
            <a:br>
              <a:rPr i="1" lang="pt-BR" sz="1678">
                <a:solidFill>
                  <a:srgbClr val="2B2B2B"/>
                </a:solidFill>
                <a:highlight>
                  <a:srgbClr val="FFFFFF"/>
                </a:highlight>
              </a:rPr>
            </a:br>
            <a:r>
              <a:rPr b="1" lang="pt-BR" sz="1485">
                <a:solidFill>
                  <a:srgbClr val="2B2B2B"/>
                </a:solidFill>
                <a:highlight>
                  <a:srgbClr val="FFFFFF"/>
                </a:highlight>
              </a:rPr>
              <a:t>Estatuto da Pessoa com Deficiência</a:t>
            </a:r>
            <a:r>
              <a:rPr b="1" lang="pt-BR" sz="1485">
                <a:solidFill>
                  <a:srgbClr val="2B2B2B"/>
                </a:solidFill>
                <a:highlight>
                  <a:srgbClr val="FFFFFF"/>
                </a:highlight>
              </a:rPr>
              <a:t> </a:t>
            </a:r>
            <a:br>
              <a:rPr lang="pt-BR" sz="1485">
                <a:solidFill>
                  <a:srgbClr val="2B2B2B"/>
                </a:solidFill>
                <a:highlight>
                  <a:srgbClr val="FFFFFF"/>
                </a:highlight>
              </a:rPr>
            </a:br>
            <a:r>
              <a:rPr b="1" lang="pt-BR" sz="1485">
                <a:solidFill>
                  <a:srgbClr val="2B2B2B"/>
                </a:solidFill>
                <a:highlight>
                  <a:srgbClr val="FFFFFF"/>
                </a:highlight>
              </a:rPr>
              <a:t>Art. 3º, inciso I</a:t>
            </a:r>
            <a:br>
              <a:rPr i="1" lang="pt-BR" sz="1578">
                <a:solidFill>
                  <a:srgbClr val="2B2B2B"/>
                </a:solidFill>
                <a:highlight>
                  <a:srgbClr val="FFFFFF"/>
                </a:highlight>
              </a:rPr>
            </a:br>
            <a:endParaRPr sz="1307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/>
          <p:nvPr>
            <p:ph type="title"/>
          </p:nvPr>
        </p:nvSpPr>
        <p:spPr>
          <a:xfrm>
            <a:off x="503200" y="596750"/>
            <a:ext cx="8447400" cy="83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2440"/>
              <a:t>Acessibilidade é só para pessoas com deficiências?</a:t>
            </a:r>
            <a:endParaRPr sz="2440"/>
          </a:p>
        </p:txBody>
      </p:sp>
      <p:sp>
        <p:nvSpPr>
          <p:cNvPr id="111" name="Google Shape;111;p17"/>
          <p:cNvSpPr txBox="1"/>
          <p:nvPr/>
        </p:nvSpPr>
        <p:spPr>
          <a:xfrm>
            <a:off x="729450" y="1501725"/>
            <a:ext cx="73023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Não! </a:t>
            </a:r>
            <a:r>
              <a:rPr lang="pt-BR" sz="2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Existem pessoas com capacidade reduzida que não possuem deficiências, mas que também necessitam de acessibilidade</a:t>
            </a:r>
            <a:endParaRPr sz="2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2" name="Google Shape;112;p17"/>
          <p:cNvSpPr txBox="1"/>
          <p:nvPr/>
        </p:nvSpPr>
        <p:spPr>
          <a:xfrm>
            <a:off x="729450" y="2768600"/>
            <a:ext cx="7351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Sua condição pode ser permanente, temporária ou situacional</a:t>
            </a:r>
            <a:endParaRPr b="1" sz="2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6150" y="582526"/>
            <a:ext cx="5077001" cy="4419675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8"/>
          <p:cNvSpPr txBox="1"/>
          <p:nvPr>
            <p:ph type="title"/>
          </p:nvPr>
        </p:nvSpPr>
        <p:spPr>
          <a:xfrm>
            <a:off x="729450" y="1318650"/>
            <a:ext cx="2922000" cy="101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2440"/>
              <a:t>Tipos de redução </a:t>
            </a:r>
            <a:br>
              <a:rPr lang="pt-BR" sz="2440"/>
            </a:br>
            <a:r>
              <a:rPr lang="pt-BR" sz="2440"/>
              <a:t>de capacidade</a:t>
            </a:r>
            <a:endParaRPr sz="2440"/>
          </a:p>
        </p:txBody>
      </p:sp>
      <p:sp>
        <p:nvSpPr>
          <p:cNvPr id="119" name="Google Shape;119;p18"/>
          <p:cNvSpPr txBox="1"/>
          <p:nvPr/>
        </p:nvSpPr>
        <p:spPr>
          <a:xfrm>
            <a:off x="7264325" y="4851000"/>
            <a:ext cx="18339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700">
                <a:latin typeface="Lato"/>
                <a:ea typeface="Lato"/>
                <a:cs typeface="Lato"/>
                <a:sym typeface="Lato"/>
              </a:rPr>
              <a:t>Adaptado de: Microsoft Inclusive Design</a:t>
            </a:r>
            <a:endParaRPr b="1" sz="7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9"/>
          <p:cNvSpPr txBox="1"/>
          <p:nvPr>
            <p:ph type="title"/>
          </p:nvPr>
        </p:nvSpPr>
        <p:spPr>
          <a:xfrm>
            <a:off x="729450" y="1322450"/>
            <a:ext cx="80919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300"/>
              <a:t>Diretrizes de Desenvolvimento Acessível</a:t>
            </a:r>
            <a:endParaRPr sz="33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0"/>
          <p:cNvSpPr txBox="1"/>
          <p:nvPr>
            <p:ph type="title"/>
          </p:nvPr>
        </p:nvSpPr>
        <p:spPr>
          <a:xfrm>
            <a:off x="727800" y="5967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2440"/>
              <a:t>O que são diretrizes?</a:t>
            </a:r>
            <a:endParaRPr sz="2440"/>
          </a:p>
        </p:txBody>
      </p:sp>
      <p:sp>
        <p:nvSpPr>
          <p:cNvPr id="130" name="Google Shape;130;p20"/>
          <p:cNvSpPr txBox="1"/>
          <p:nvPr>
            <p:ph idx="1" type="body"/>
          </p:nvPr>
        </p:nvSpPr>
        <p:spPr>
          <a:xfrm>
            <a:off x="727800" y="1307750"/>
            <a:ext cx="7586100" cy="29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2B2B2B"/>
                </a:solidFill>
                <a:highlight>
                  <a:srgbClr val="FFFFFF"/>
                </a:highlight>
              </a:rPr>
              <a:t>As diretrizes são um conjunto de regras a serem seguidas, que facilitam o trabalho do profissional do desenvolvimento de software, que tem como garantia que seguindo aquele conjunto de padrões o seu produto atende aos níveis determinados de acessibilidade. </a:t>
            </a:r>
            <a:endParaRPr sz="2000">
              <a:solidFill>
                <a:srgbClr val="2B2B2B"/>
              </a:solidFill>
              <a:highlight>
                <a:srgbClr val="FFFFFF"/>
              </a:highlight>
            </a:endParaRPr>
          </a:p>
          <a:p>
            <a:pPr indent="0" lvl="0" marL="0" rtl="0" algn="just"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2000">
                <a:solidFill>
                  <a:srgbClr val="2B2B2B"/>
                </a:solidFill>
                <a:highlight>
                  <a:srgbClr val="FFFFFF"/>
                </a:highlight>
              </a:rPr>
              <a:t>São recomendações que visam garantir que o software seja acessível e que todos consigam utilizá-lo.</a:t>
            </a:r>
            <a:endParaRPr sz="2000">
              <a:solidFill>
                <a:srgbClr val="2B2B2B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1"/>
          <p:cNvSpPr txBox="1"/>
          <p:nvPr>
            <p:ph type="title"/>
          </p:nvPr>
        </p:nvSpPr>
        <p:spPr>
          <a:xfrm>
            <a:off x="729450" y="1322450"/>
            <a:ext cx="80919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300"/>
              <a:t>WCAG</a:t>
            </a:r>
            <a:endParaRPr sz="33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E06666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